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92" r:id="rId1"/>
  </p:sldMasterIdLst>
  <p:notesMasterIdLst>
    <p:notesMasterId r:id="rId16"/>
  </p:notesMasterIdLst>
  <p:sldIdLst>
    <p:sldId id="256" r:id="rId2"/>
    <p:sldId id="258" r:id="rId3"/>
    <p:sldId id="267" r:id="rId4"/>
    <p:sldId id="260" r:id="rId5"/>
    <p:sldId id="261" r:id="rId6"/>
    <p:sldId id="262" r:id="rId7"/>
    <p:sldId id="257" r:id="rId8"/>
    <p:sldId id="268" r:id="rId9"/>
    <p:sldId id="269" r:id="rId10"/>
    <p:sldId id="270" r:id="rId11"/>
    <p:sldId id="271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7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937" autoAdjust="0"/>
  </p:normalViewPr>
  <p:slideViewPr>
    <p:cSldViewPr>
      <p:cViewPr>
        <p:scale>
          <a:sx n="97" d="100"/>
          <a:sy n="97" d="100"/>
        </p:scale>
        <p:origin x="-3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b="1"/>
              <a:t>Enquiry Request</a:t>
            </a:r>
          </a:p>
        </c:rich>
      </c:tx>
      <c:layout>
        <c:manualLayout>
          <c:xMode val="edge"/>
          <c:yMode val="edge"/>
          <c:x val="0.61531986531986527"/>
          <c:y val="0.10465785078300616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Sheet5!$E$4</c:f>
              <c:strCache>
                <c:ptCount val="1"/>
                <c:pt idx="0">
                  <c:v>Number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3.7460143870905023E-2"/>
                  <c:y val="9.99900443479047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7871828521434821E-2"/>
                  <c:y val="-5.19232509729387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2351803482191852E-3"/>
                  <c:y val="7.829598223299011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7179505104234855E-2"/>
                  <c:y val="6.921442511993693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651282996405115E-2"/>
                  <c:y val="-4.640189207118340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596963515153821E-2"/>
                  <c:y val="-2.171420880082297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Sheet5!$D$5:$D$10</c:f>
              <c:strCache>
                <c:ptCount val="6"/>
                <c:pt idx="0">
                  <c:v>Clarification of discharge paperwork</c:v>
                </c:pt>
                <c:pt idx="1">
                  <c:v>Supply</c:v>
                </c:pt>
                <c:pt idx="2">
                  <c:v>Assistance with reconcilliation </c:v>
                </c:pt>
                <c:pt idx="3">
                  <c:v>Clarification of OP prescription</c:v>
                </c:pt>
                <c:pt idx="4">
                  <c:v>Patient counselling </c:v>
                </c:pt>
                <c:pt idx="5">
                  <c:v>Missing ePMA discharge</c:v>
                </c:pt>
              </c:strCache>
            </c:strRef>
          </c:cat>
          <c:val>
            <c:numRef>
              <c:f>Sheet5!$E$5:$E$10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1EB77FD-F095-489A-8B83-9A59FA648321}" type="datetimeFigureOut">
              <a:rPr lang="en-GB"/>
              <a:pPr>
                <a:defRPr/>
              </a:pPr>
              <a:t>23/09/2019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ADDD9F-3F75-444B-A9DD-121065DAB5F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8705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ADDD9F-3F75-444B-A9DD-121065DAB5F1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9265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ADDD9F-3F75-444B-A9DD-121065DAB5F1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8326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ADDD9F-3F75-444B-A9DD-121065DAB5F1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2393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ADDD9F-3F75-444B-A9DD-121065DAB5F1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2341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ADDD9F-3F75-444B-A9DD-121065DAB5F1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978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ADDD9F-3F75-444B-A9DD-121065DAB5F1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2139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ADDD9F-3F75-444B-A9DD-121065DAB5F1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352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ADDD9F-3F75-444B-A9DD-121065DAB5F1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3527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latin typeface="Georgia" pitchFamily="18" charset="0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latin typeface="Georgia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latin typeface="Georgia" pitchFamily="18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latin typeface="Georgia" pitchFamily="18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8AF75-BE7A-4E8D-83AD-671AD63ADDA6}" type="datetimeFigureOut">
              <a:rPr lang="en-GB"/>
              <a:pPr>
                <a:defRPr/>
              </a:pPr>
              <a:t>23/09/2019</a:t>
            </a:fld>
            <a:endParaRPr lang="en-GB" dirty="0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0B7E077-8822-493C-906A-0F6984EC0E8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0787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5D5B3-4EDE-463F-8D28-0326D076F62D}" type="datetimeFigureOut">
              <a:rPr lang="en-GB"/>
              <a:pPr>
                <a:defRPr/>
              </a:pPr>
              <a:t>23/09/2019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B1346-4B83-4CC0-8D32-44CE4599E4F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0109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latin typeface="Georgia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latin typeface="Georgia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latin typeface="Georgia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latin typeface="Georgia" pitchFamily="18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Oval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14FFF-F650-47B2-8849-E7CB59379DE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6F46-4BD6-494A-90ED-9E3FD08F9ED6}" type="datetimeFigureOut">
              <a:rPr lang="en-GB"/>
              <a:pPr>
                <a:defRPr/>
              </a:pPr>
              <a:t>23/09/2019</a:t>
            </a:fld>
            <a:endParaRPr lang="en-GB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8092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6569A-B30B-4A23-9494-7AC4A346D760}" type="datetimeFigureOut">
              <a:rPr lang="en-GB"/>
              <a:pPr>
                <a:defRPr/>
              </a:pPr>
              <a:t>23/09/2019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9AA6F-43F6-41D5-AA3F-6D44D0ABA2B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7936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latin typeface="Georgia" pitchFamily="18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latin typeface="Georgia" pitchFamily="18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latin typeface="Georgia" pitchFamily="18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latin typeface="Georgia" pitchFamily="18" charset="0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latin typeface="Georgia" pitchFamily="18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latin typeface="Georgia" pitchFamily="18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al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B2E34-E74E-4F9D-AB1E-61328EBC083B}" type="datetimeFigureOut">
              <a:rPr lang="en-GB"/>
              <a:pPr>
                <a:defRPr/>
              </a:pPr>
              <a:t>23/09/2019</a:t>
            </a:fld>
            <a:endParaRPr lang="en-GB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FF29C3C-7B92-46A5-A995-9354C3E2B96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6422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3DA76-4223-466D-9222-D56D5C6386A4}" type="datetimeFigureOut">
              <a:rPr lang="en-GB"/>
              <a:pPr>
                <a:defRPr/>
              </a:pPr>
              <a:t>23/09/2019</a:t>
            </a:fld>
            <a:endParaRPr lang="en-GB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22977-C056-4287-8410-DA9E1C32FEA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2042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latin typeface="Georgia" pitchFamily="18" charset="0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latin typeface="Georgia" pitchFamily="18" charset="0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latin typeface="Georgia" pitchFamily="18" charset="0"/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latin typeface="Georgia" pitchFamily="18" charset="0"/>
            </a:endParaRPr>
          </a:p>
        </p:txBody>
      </p:sp>
      <p:sp>
        <p:nvSpPr>
          <p:cNvPr id="12" name="Rectangle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Oval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4025B-CC2E-438C-860C-04BD1DF1BFA2}" type="datetimeFigureOut">
              <a:rPr lang="en-GB"/>
              <a:pPr>
                <a:defRPr/>
              </a:pPr>
              <a:t>23/09/2019</a:t>
            </a:fld>
            <a:endParaRPr lang="en-GB" dirty="0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8032596-40C4-4B4F-ADF8-DF83B4B70EF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1126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0C355-DB9D-421A-A2CA-60B35A5CF820}" type="datetimeFigureOut">
              <a:rPr lang="en-GB"/>
              <a:pPr>
                <a:defRPr/>
              </a:pPr>
              <a:t>23/09/2019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C79B2-FF98-4FFA-AE31-6131A77AD1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10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latin typeface="Georgia" pitchFamily="18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latin typeface="Georgia" pitchFamily="18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latin typeface="Georgia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latin typeface="Georgia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2CF44-2077-4B81-AD20-BD9CD2765DD0}" type="datetimeFigureOut">
              <a:rPr lang="en-GB"/>
              <a:pPr>
                <a:defRPr/>
              </a:pPr>
              <a:t>23/09/2019</a:t>
            </a:fld>
            <a:endParaRPr lang="en-GB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4ED2D32-7D51-438D-B40C-5B90446528C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149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latin typeface="Georgia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latin typeface="Georgia" pitchFamily="18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latin typeface="Georgia" pitchFamily="18" charset="0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latin typeface="Georgia" pitchFamily="18" charset="0"/>
            </a:endParaRPr>
          </a:p>
        </p:txBody>
      </p:sp>
      <p:sp>
        <p:nvSpPr>
          <p:cNvPr id="10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3DEBF62-107E-4730-8B70-483F3DCC1F1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E9011-9839-440A-8C8E-612BA9E56FB9}" type="datetimeFigureOut">
              <a:rPr lang="en-GB"/>
              <a:pPr>
                <a:defRPr/>
              </a:pPr>
              <a:t>23/09/2019</a:t>
            </a:fld>
            <a:endParaRPr lang="en-GB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7872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latin typeface="Georgia" pitchFamily="18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latin typeface="Georgia" pitchFamily="18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latin typeface="Georgia" pitchFamily="18" charset="0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latin typeface="Georgia" pitchFamily="18" charset="0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FD1A4-6432-44F0-99BF-C4D202261DE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84CC7-09E3-4133-AE72-B5CDC4753FB8}" type="datetimeFigureOut">
              <a:rPr lang="en-GB"/>
              <a:pPr>
                <a:defRPr/>
              </a:pPr>
              <a:t>23/09/2019</a:t>
            </a:fld>
            <a:endParaRPr lang="en-GB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087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latin typeface="Georgia" pitchFamily="18" charset="0"/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latin typeface="Georgia" pitchFamily="18" charset="0"/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latin typeface="Georgia" pitchFamily="18" charset="0"/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latin typeface="Georgia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61B00A-5BBD-4419-810C-C734FFA77EDE}" type="datetimeFigureOut">
              <a:rPr lang="en-GB"/>
              <a:pPr>
                <a:defRPr/>
              </a:pPr>
              <a:t>23/09/2019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978BE6-B90A-4B29-924C-35E3B2244D8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0062A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2A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2A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2A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2A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0062A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0062A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0062A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0062A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7C984A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C2AD8D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350" y="3068638"/>
            <a:ext cx="6400800" cy="302465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GB" dirty="0" smtClean="0">
                <a:solidFill>
                  <a:schemeClr val="tx1"/>
                </a:solidFill>
              </a:rPr>
              <a:t>Jonathan Hall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GB" sz="1200" b="0" dirty="0" smtClean="0">
                <a:solidFill>
                  <a:schemeClr val="tx1"/>
                </a:solidFill>
              </a:rPr>
              <a:t>Principal </a:t>
            </a:r>
            <a:r>
              <a:rPr lang="en-GB" sz="1200" b="0" dirty="0">
                <a:solidFill>
                  <a:schemeClr val="tx1"/>
                </a:solidFill>
              </a:rPr>
              <a:t>clinical advice pharmacist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1200" b="0" dirty="0">
                <a:solidFill>
                  <a:schemeClr val="tx1"/>
                </a:solidFill>
              </a:rPr>
              <a:t>Southampton Medicines Advice </a:t>
            </a:r>
            <a:r>
              <a:rPr lang="en-GB" sz="1200" b="0" dirty="0" smtClean="0">
                <a:solidFill>
                  <a:schemeClr val="tx1"/>
                </a:solidFill>
              </a:rPr>
              <a:t>Service</a:t>
            </a:r>
            <a:endParaRPr lang="en-GB" sz="1200" b="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GB" sz="1200" b="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GB" dirty="0">
                <a:solidFill>
                  <a:schemeClr val="tx1"/>
                </a:solidFill>
              </a:rPr>
              <a:t>Bridget Rankin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1200" b="0" dirty="0">
                <a:solidFill>
                  <a:schemeClr val="tx1"/>
                </a:solidFill>
              </a:rPr>
              <a:t>Principal Pharmacist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1200" b="0" dirty="0">
                <a:solidFill>
                  <a:schemeClr val="tx1"/>
                </a:solidFill>
              </a:rPr>
              <a:t>London &amp; South East Medicines Information Centre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1200" b="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John </a:t>
            </a:r>
            <a:r>
              <a:rPr lang="en-GB" dirty="0" smtClean="0">
                <a:solidFill>
                  <a:schemeClr val="tx1"/>
                </a:solidFill>
              </a:rPr>
              <a:t>Minshull</a:t>
            </a:r>
            <a:endParaRPr lang="en-GB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1200" b="0" dirty="0">
                <a:solidFill>
                  <a:schemeClr val="tx1"/>
                </a:solidFill>
              </a:rPr>
              <a:t>Deputy Director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1200" b="0" dirty="0">
                <a:solidFill>
                  <a:schemeClr val="tx1"/>
                </a:solidFill>
              </a:rPr>
              <a:t>London Medicines Information Service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3"/>
                </a:solidFill>
              </a:rPr>
              <a:t>Medicine </a:t>
            </a:r>
            <a:r>
              <a:rPr lang="en-GB" dirty="0">
                <a:solidFill>
                  <a:schemeClr val="accent3"/>
                </a:solidFill>
              </a:rPr>
              <a:t>helplines – additional uses to demonstrate value of 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Near misses and errors </a:t>
            </a:r>
            <a:r>
              <a:rPr lang="en-GB" dirty="0"/>
              <a:t>highlighted via the </a:t>
            </a:r>
            <a:r>
              <a:rPr lang="en-GB" dirty="0" smtClean="0"/>
              <a:t>Helpline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916832"/>
            <a:ext cx="8503920" cy="4392488"/>
          </a:xfrm>
        </p:spPr>
        <p:txBody>
          <a:bodyPr/>
          <a:lstStyle/>
          <a:p>
            <a:r>
              <a:rPr lang="en-GB" dirty="0"/>
              <a:t>Patient calls for clarification of instructions</a:t>
            </a:r>
          </a:p>
          <a:p>
            <a:r>
              <a:rPr lang="en-GB" dirty="0" smtClean="0"/>
              <a:t>Patient calls as uncertain about changes in medicines following discharge</a:t>
            </a:r>
          </a:p>
          <a:p>
            <a:r>
              <a:rPr lang="en-GB" dirty="0" smtClean="0"/>
              <a:t>GP/practice pharmacist – as above</a:t>
            </a:r>
          </a:p>
          <a:p>
            <a:r>
              <a:rPr lang="en-GB" dirty="0" smtClean="0"/>
              <a:t>GP calls as unwilling to continue prescribing item on outpatient referral (unlicensed / non-formulary / shared care agreement not received)</a:t>
            </a:r>
          </a:p>
          <a:p>
            <a:r>
              <a:rPr lang="en-GB" dirty="0" smtClean="0"/>
              <a:t>Illegible out-patient referral forms</a:t>
            </a:r>
          </a:p>
          <a:p>
            <a:r>
              <a:rPr lang="en-GB" dirty="0" smtClean="0"/>
              <a:t>Potential error – prescribing/screening/dispensing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194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Escalating – IR1 </a:t>
            </a:r>
            <a:r>
              <a:rPr lang="en-GB" dirty="0" err="1" smtClean="0"/>
              <a:t>Datix</a:t>
            </a:r>
            <a:r>
              <a:rPr lang="en-GB" dirty="0" smtClean="0"/>
              <a:t> report where needed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475" y="1628800"/>
            <a:ext cx="7886700" cy="3643372"/>
          </a:xfrm>
        </p:spPr>
        <p:txBody>
          <a:bodyPr/>
          <a:lstStyle/>
          <a:p>
            <a:r>
              <a:rPr lang="en-GB" dirty="0" smtClean="0"/>
              <a:t>End of month report to Pharmacy Safety Group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67544" y="2296324"/>
            <a:ext cx="29384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82 enquiries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were captured using the keywords “interface enquiry” or “patient safety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52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having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 step missed out resulting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potentially resulting in a negative impact on patient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</a:p>
          <a:p>
            <a:endParaRPr lang="en-GB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Examples included in the report to illustrate</a:t>
            </a:r>
          </a:p>
          <a:p>
            <a:r>
              <a:rPr lang="en-GB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point </a:t>
            </a:r>
            <a:endParaRPr lang="en-GB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01071878"/>
              </p:ext>
            </p:extLst>
          </p:nvPr>
        </p:nvGraphicFramePr>
        <p:xfrm>
          <a:off x="3563888" y="2132856"/>
          <a:ext cx="5106218" cy="4104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685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Spotting trends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Colonoscopy – lots of calls about medicines and timings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Illegible outpatient referral forms</a:t>
            </a:r>
          </a:p>
          <a:p>
            <a:pPr marL="0" indent="0">
              <a:buNone/>
            </a:pPr>
            <a:r>
              <a:rPr lang="en-GB" sz="2400" dirty="0"/>
              <a:t> </a:t>
            </a:r>
          </a:p>
          <a:p>
            <a:r>
              <a:rPr lang="en-GB" sz="2400" dirty="0"/>
              <a:t>DOACs and LMWH</a:t>
            </a:r>
          </a:p>
          <a:p>
            <a:endParaRPr lang="en-GB" sz="2400" dirty="0"/>
          </a:p>
          <a:p>
            <a:r>
              <a:rPr lang="en-GB" sz="2400" dirty="0"/>
              <a:t>Advice on pain relief post day </a:t>
            </a:r>
            <a:r>
              <a:rPr lang="en-GB" sz="2400" dirty="0" smtClean="0"/>
              <a:t>surgery</a:t>
            </a:r>
          </a:p>
          <a:p>
            <a:endParaRPr lang="en-GB" sz="2400" dirty="0"/>
          </a:p>
          <a:p>
            <a:r>
              <a:rPr lang="en-GB" sz="2400" dirty="0" smtClean="0"/>
              <a:t>GPs being asked to prescribe non-formulary and unlicensed medicines without prior agreement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9063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Closing loops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/>
          </a:bodyPr>
          <a:lstStyle/>
          <a:p>
            <a:r>
              <a:rPr lang="en-GB" dirty="0" smtClean="0"/>
              <a:t>Discussion with endoscopy team and provided spreadsheet of calls over a 3 month period</a:t>
            </a:r>
          </a:p>
          <a:p>
            <a:r>
              <a:rPr lang="en-GB" dirty="0" smtClean="0"/>
              <a:t>Team re-wrote their PIL to include answers to FAQs</a:t>
            </a:r>
          </a:p>
          <a:p>
            <a:endParaRPr lang="en-GB" dirty="0"/>
          </a:p>
          <a:p>
            <a:r>
              <a:rPr lang="en-GB" dirty="0" smtClean="0"/>
              <a:t>Escalated to anti-</a:t>
            </a:r>
            <a:r>
              <a:rPr lang="en-GB" dirty="0" err="1" smtClean="0"/>
              <a:t>coag</a:t>
            </a:r>
            <a:r>
              <a:rPr lang="en-GB" dirty="0" smtClean="0"/>
              <a:t> pharmacist and provided spreadsheet of calls over a 3 month period</a:t>
            </a:r>
          </a:p>
          <a:p>
            <a:r>
              <a:rPr lang="en-GB" dirty="0" smtClean="0"/>
              <a:t>Tightened up process for ensuring 3 months of DOAC supplied by hospital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Loo posters.</a:t>
            </a:r>
          </a:p>
        </p:txBody>
      </p:sp>
    </p:spTree>
    <p:extLst>
      <p:ext uri="{BB962C8B-B14F-4D97-AF65-F5344CB8AC3E}">
        <p14:creationId xmlns:p14="http://schemas.microsoft.com/office/powerpoint/2010/main" val="156097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399" t="9400" r="64175" b="4265"/>
          <a:stretch/>
        </p:blipFill>
        <p:spPr>
          <a:xfrm>
            <a:off x="4499992" y="332656"/>
            <a:ext cx="4185938" cy="59046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2869624" cy="255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7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Categorisation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91896" y="6185401"/>
            <a:ext cx="1008112" cy="18466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14" name="Content Placeholder 1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94565343"/>
              </p:ext>
            </p:extLst>
          </p:nvPr>
        </p:nvGraphicFramePr>
        <p:xfrm>
          <a:off x="2555776" y="1556792"/>
          <a:ext cx="3916514" cy="4998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Document" r:id="rId5" imgW="6064473" imgH="7739232" progId="Word.Document.12">
                  <p:embed/>
                </p:oleObj>
              </mc:Choice>
              <mc:Fallback>
                <p:oleObj name="Document" r:id="rId5" imgW="6064473" imgH="7739232" progId="Word.Document.12">
                  <p:embed/>
                  <p:pic>
                    <p:nvPicPr>
                      <p:cNvPr id="0" name="Content Placeholder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1556792"/>
                        <a:ext cx="3916514" cy="49981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555776" y="6434832"/>
            <a:ext cx="1008112" cy="18565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914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Spreadsheet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763688" y="2780928"/>
            <a:ext cx="360040" cy="2376264"/>
          </a:xfrm>
          <a:prstGeom prst="rect">
            <a:avLst/>
          </a:prstGeom>
          <a:solidFill>
            <a:srgbClr val="797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470401"/>
            <a:ext cx="8504238" cy="2685548"/>
          </a:xfrm>
        </p:spPr>
      </p:pic>
    </p:spTree>
    <p:extLst>
      <p:ext uri="{BB962C8B-B14F-4D97-AF65-F5344CB8AC3E}">
        <p14:creationId xmlns:p14="http://schemas.microsoft.com/office/powerpoint/2010/main" val="168277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Reports</a:t>
            </a:r>
            <a:endParaRPr lang="en-GB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56792"/>
            <a:ext cx="317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56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Directorate pharmacists </a:t>
            </a:r>
            <a:r>
              <a:rPr lang="en-GB" dirty="0"/>
              <a:t>(</a:t>
            </a:r>
            <a:r>
              <a:rPr lang="en-GB" dirty="0" smtClean="0"/>
              <a:t>also raw data to take to clinical governance)</a:t>
            </a:r>
          </a:p>
          <a:p>
            <a:r>
              <a:rPr lang="en-GB" dirty="0" smtClean="0"/>
              <a:t>Clinical Governance Leads</a:t>
            </a:r>
          </a:p>
          <a:p>
            <a:r>
              <a:rPr lang="en-GB" dirty="0" smtClean="0"/>
              <a:t>Drug/Patient Safety Groups</a:t>
            </a:r>
          </a:p>
          <a:p>
            <a:r>
              <a:rPr lang="en-GB" dirty="0" smtClean="0"/>
              <a:t>Prescribing committee (ePrescribing)</a:t>
            </a:r>
          </a:p>
          <a:p>
            <a:r>
              <a:rPr lang="en-GB" dirty="0" smtClean="0"/>
              <a:t>Discharge Committee</a:t>
            </a:r>
          </a:p>
          <a:p>
            <a:r>
              <a:rPr lang="en-GB" dirty="0" smtClean="0"/>
              <a:t>Nursing Leads (including education)</a:t>
            </a:r>
          </a:p>
          <a:p>
            <a:r>
              <a:rPr lang="en-GB" dirty="0" smtClean="0"/>
              <a:t>Medical Director</a:t>
            </a:r>
          </a:p>
          <a:p>
            <a:r>
              <a:rPr lang="en-GB" dirty="0"/>
              <a:t>Patient Experience &amp; Engagement Steering Group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40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Nursing discharge checklist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Resurrected and feeds into Pharmacy labelling </a:t>
            </a:r>
            <a:r>
              <a:rPr lang="en-GB" dirty="0" smtClean="0"/>
              <a:t>group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Discharge </a:t>
            </a:r>
            <a:r>
              <a:rPr lang="en-GB" dirty="0"/>
              <a:t>documentation redesign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Trust procedure for the delivery of patient medication by UHS </a:t>
            </a:r>
            <a:r>
              <a:rPr lang="en-GB" dirty="0" smtClean="0"/>
              <a:t>transport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ePrescribing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Patient Contact Form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Education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28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Which committee? – Understanding what the data is. Protectionism/politics. Many found interesting but didn’t know what to do with it?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Why not just report via Datix? – Themes, time etc.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Nurse committee members out of tune with what happens on the ward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Politics of change - checklist </a:t>
            </a:r>
            <a:r>
              <a:rPr lang="en-GB" dirty="0"/>
              <a:t>delayed </a:t>
            </a:r>
            <a:r>
              <a:rPr lang="en-GB" dirty="0" smtClean="0"/>
              <a:t>(another </a:t>
            </a:r>
            <a:r>
              <a:rPr lang="en-GB" dirty="0"/>
              <a:t>professional body pushing</a:t>
            </a:r>
            <a:r>
              <a:rPr lang="en-GB" dirty="0" smtClean="0"/>
              <a:t>?)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ePrescribing – time it takes for developments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790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3422104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We sit on a lot of helpline data in </a:t>
            </a:r>
            <a:r>
              <a:rPr lang="en-GB" dirty="0" err="1" smtClean="0"/>
              <a:t>MIDatabank</a:t>
            </a:r>
            <a:r>
              <a:rPr lang="en-GB" dirty="0" smtClean="0"/>
              <a:t> relating to</a:t>
            </a:r>
          </a:p>
          <a:p>
            <a:endParaRPr lang="en-GB" dirty="0" smtClean="0"/>
          </a:p>
          <a:p>
            <a:r>
              <a:rPr lang="en-GB" dirty="0" smtClean="0"/>
              <a:t>Safety</a:t>
            </a:r>
          </a:p>
          <a:p>
            <a:r>
              <a:rPr lang="en-GB" dirty="0" smtClean="0"/>
              <a:t>OUTCOMEs</a:t>
            </a:r>
          </a:p>
          <a:p>
            <a:r>
              <a:rPr lang="en-GB" dirty="0" smtClean="0"/>
              <a:t>Experience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Similar approach at GSTT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008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Categorisation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91896" y="6185401"/>
            <a:ext cx="1008112" cy="18466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555776" y="6434832"/>
            <a:ext cx="1008112" cy="18565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Use </a:t>
            </a:r>
            <a:r>
              <a:rPr lang="en-GB" dirty="0" err="1" smtClean="0"/>
              <a:t>MIDatabank</a:t>
            </a:r>
            <a:r>
              <a:rPr lang="en-GB" dirty="0" smtClean="0"/>
              <a:t> keywords as tags</a:t>
            </a:r>
          </a:p>
          <a:p>
            <a:endParaRPr lang="en-GB" dirty="0"/>
          </a:p>
          <a:p>
            <a:r>
              <a:rPr lang="en-GB" dirty="0" smtClean="0"/>
              <a:t>INTERFACE ISSUES </a:t>
            </a:r>
          </a:p>
          <a:p>
            <a:r>
              <a:rPr lang="en-GB" dirty="0" smtClean="0"/>
              <a:t>PATIENT SAFETY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These are assigned to ANY helpline enquiry where a process has gone wrong somewhere along the line</a:t>
            </a:r>
          </a:p>
          <a:p>
            <a:r>
              <a:rPr lang="en-GB" dirty="0" smtClean="0"/>
              <a:t>Many are regarding outpatient prescriptions/referral forms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464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5">
      <a:dk1>
        <a:srgbClr val="000000"/>
      </a:dk1>
      <a:lt1>
        <a:srgbClr val="97BAFF"/>
      </a:lt1>
      <a:dk2>
        <a:srgbClr val="434342"/>
      </a:dk2>
      <a:lt2>
        <a:srgbClr val="97BAFF"/>
      </a:lt2>
      <a:accent1>
        <a:srgbClr val="797B7E"/>
      </a:accent1>
      <a:accent2>
        <a:srgbClr val="002060"/>
      </a:accent2>
      <a:accent3>
        <a:srgbClr val="0070C0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2919</TotalTime>
  <Words>438</Words>
  <Application>Microsoft Office PowerPoint</Application>
  <PresentationFormat>On-screen Show (4:3)</PresentationFormat>
  <Paragraphs>102</Paragraphs>
  <Slides>14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Civic</vt:lpstr>
      <vt:lpstr>Document</vt:lpstr>
      <vt:lpstr>Medicine helplines – additional uses to demonstrate value of MI</vt:lpstr>
      <vt:lpstr>Categorisation</vt:lpstr>
      <vt:lpstr>Spreadsheet</vt:lpstr>
      <vt:lpstr>Reports</vt:lpstr>
      <vt:lpstr>Who?</vt:lpstr>
      <vt:lpstr>Changes</vt:lpstr>
      <vt:lpstr>Challenges</vt:lpstr>
      <vt:lpstr>Similar approach at GSTT</vt:lpstr>
      <vt:lpstr>Categorisation</vt:lpstr>
      <vt:lpstr> Near misses and errors highlighted via the Helpline</vt:lpstr>
      <vt:lpstr>Escalating – IR1 Datix report where needed</vt:lpstr>
      <vt:lpstr>Spotting trends</vt:lpstr>
      <vt:lpstr>Closing loops</vt:lpstr>
      <vt:lpstr>PowerPoint Presentation</vt:lpstr>
    </vt:vector>
  </TitlesOfParts>
  <Company>UHS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Southampton Medicines Advice Service</dc:title>
  <dc:creator>Jonathan.Hall@uhs.nhs.uk</dc:creator>
  <cp:lastModifiedBy>Thompson Clare - Office Manager</cp:lastModifiedBy>
  <cp:revision>262</cp:revision>
  <dcterms:created xsi:type="dcterms:W3CDTF">2018-11-08T10:15:08Z</dcterms:created>
  <dcterms:modified xsi:type="dcterms:W3CDTF">2019-09-23T08:48:54Z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nDIP File ID">
    <vt:lpwstr>1bc112a8-8bd6-4b6e-bc39-5f8385af8239</vt:lpwstr>
  </property>
</Properties>
</file>